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4561" r:id="rId4"/>
    <p:sldId id="4562" r:id="rId5"/>
    <p:sldId id="4553" r:id="rId6"/>
    <p:sldId id="265" r:id="rId7"/>
    <p:sldId id="259" r:id="rId8"/>
    <p:sldId id="260" r:id="rId9"/>
    <p:sldId id="266" r:id="rId10"/>
    <p:sldId id="267" r:id="rId11"/>
    <p:sldId id="269" r:id="rId12"/>
    <p:sldId id="4448" r:id="rId13"/>
    <p:sldId id="264" r:id="rId14"/>
    <p:sldId id="4563" r:id="rId15"/>
    <p:sldId id="45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6B73"/>
    <a:srgbClr val="F8AC39"/>
    <a:srgbClr val="FF9966"/>
    <a:srgbClr val="FF0066"/>
    <a:srgbClr val="F8F7F0"/>
    <a:srgbClr val="E68F7E"/>
    <a:srgbClr val="EC5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1" autoAdjust="0"/>
    <p:restoredTop sz="91489" autoAdjust="0"/>
  </p:normalViewPr>
  <p:slideViewPr>
    <p:cSldViewPr snapToGrid="0">
      <p:cViewPr varScale="1">
        <p:scale>
          <a:sx n="99" d="100"/>
          <a:sy n="99" d="100"/>
        </p:scale>
        <p:origin x="80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FA476-89F5-4514-8C7B-093A4BB1C45E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4C75C-9797-4ED2-ABA6-669F4CD4B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E8EB6-AEF1-4D7F-BEFF-177482FC6B71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40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rgbClr val="7E6B73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0" y="1086077"/>
            <a:ext cx="12192000" cy="0"/>
          </a:xfrm>
          <a:prstGeom prst="line">
            <a:avLst/>
          </a:prstGeom>
          <a:ln w="76200">
            <a:solidFill>
              <a:srgbClr val="F8A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78B9044-7C89-8D49-B159-79F7C212FC99}"/>
              </a:ext>
            </a:extLst>
          </p:cNvPr>
          <p:cNvSpPr/>
          <p:nvPr userDrawn="1"/>
        </p:nvSpPr>
        <p:spPr>
          <a:xfrm>
            <a:off x="0" y="5981075"/>
            <a:ext cx="12192000" cy="876925"/>
          </a:xfrm>
          <a:prstGeom prst="rect">
            <a:avLst/>
          </a:prstGeom>
          <a:solidFill>
            <a:srgbClr val="F8AC39"/>
          </a:solidFill>
          <a:ln cmpd="sng">
            <a:solidFill>
              <a:srgbClr val="F8A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0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764665"/>
            <a:ext cx="2714171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77829" y="1086077"/>
            <a:ext cx="2714171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1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764665"/>
            <a:ext cx="2714171" cy="0"/>
          </a:xfrm>
          <a:prstGeom prst="line">
            <a:avLst/>
          </a:prstGeom>
          <a:ln w="76200">
            <a:solidFill>
              <a:srgbClr val="7E6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77829" y="1086077"/>
            <a:ext cx="2714171" cy="0"/>
          </a:xfrm>
          <a:prstGeom prst="line">
            <a:avLst/>
          </a:prstGeom>
          <a:ln w="76200">
            <a:solidFill>
              <a:srgbClr val="7E6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99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764665"/>
            <a:ext cx="2714171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77829" y="1086077"/>
            <a:ext cx="2714171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838200" y="653143"/>
            <a:ext cx="72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470242" y="5274925"/>
            <a:ext cx="72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50000"/>
                  </a:schemeClr>
                </a:solidFill>
              </a:rPr>
              <a:t>”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438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E966A3-69BF-BA4D-BA51-49E142F8406A}"/>
              </a:ext>
            </a:extLst>
          </p:cNvPr>
          <p:cNvSpPr/>
          <p:nvPr userDrawn="1"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rgbClr val="F8AC39"/>
          </a:solidFill>
          <a:ln>
            <a:solidFill>
              <a:srgbClr val="F8A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731328" y="136525"/>
            <a:ext cx="72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2A9A4-A076-8741-900F-78BE7AC2C113}"/>
              </a:ext>
            </a:extLst>
          </p:cNvPr>
          <p:cNvSpPr/>
          <p:nvPr userDrawn="1"/>
        </p:nvSpPr>
        <p:spPr>
          <a:xfrm>
            <a:off x="-1" y="5852046"/>
            <a:ext cx="12192000" cy="1019331"/>
          </a:xfrm>
          <a:prstGeom prst="rect">
            <a:avLst/>
          </a:prstGeom>
          <a:solidFill>
            <a:srgbClr val="F8AC39"/>
          </a:solidFill>
          <a:ln>
            <a:solidFill>
              <a:srgbClr val="F8A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701258" y="5852046"/>
            <a:ext cx="72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102FF-D815-5D44-AE07-29B590D465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74298" y="2439988"/>
            <a:ext cx="5783262" cy="1978025"/>
          </a:xfrm>
        </p:spPr>
        <p:txBody>
          <a:bodyPr anchor="ctr"/>
          <a:lstStyle>
            <a:lvl1pPr>
              <a:buNone/>
              <a:defRPr/>
            </a:lvl1pPr>
          </a:lstStyle>
          <a:p>
            <a:pPr lvl="0"/>
            <a:r>
              <a:rPr lang="en-GB" dirty="0"/>
              <a:t>Click to edit Master text styles….</a:t>
            </a:r>
          </a:p>
        </p:txBody>
      </p:sp>
    </p:spTree>
    <p:extLst>
      <p:ext uri="{BB962C8B-B14F-4D97-AF65-F5344CB8AC3E}">
        <p14:creationId xmlns:p14="http://schemas.microsoft.com/office/powerpoint/2010/main" val="3031440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942" y="365125"/>
            <a:ext cx="10395857" cy="11223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553029" y="2452914"/>
            <a:ext cx="1233714" cy="35124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082143" y="2452913"/>
            <a:ext cx="1233714" cy="35124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611257" y="2452913"/>
            <a:ext cx="1233714" cy="35124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0371" y="2467425"/>
            <a:ext cx="1233714" cy="35124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477829" y="1318305"/>
            <a:ext cx="2714171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38200" y="365125"/>
            <a:ext cx="0" cy="112236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4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7797-12BD-CD4C-B456-7B5F07CFB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48" y="41036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72CB5-24C8-3842-9AF1-1F5F3C62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69804-8059-A24D-9651-321710F7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E3C74-22B4-794E-A389-CDD52B7D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A20CB5-B53A-284E-90DB-9DF884532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2pPr>
            <a:lvl3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3pPr>
            <a:lvl4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4pPr>
            <a:lvl5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alf-frame 6">
            <a:extLst>
              <a:ext uri="{FF2B5EF4-FFF2-40B4-BE49-F238E27FC236}">
                <a16:creationId xmlns:a16="http://schemas.microsoft.com/office/drawing/2014/main" id="{DB29D6FE-54B1-F946-8351-58D18504DEA4}"/>
              </a:ext>
            </a:extLst>
          </p:cNvPr>
          <p:cNvSpPr/>
          <p:nvPr userDrawn="1"/>
        </p:nvSpPr>
        <p:spPr>
          <a:xfrm>
            <a:off x="289368" y="218894"/>
            <a:ext cx="4271058" cy="1111170"/>
          </a:xfrm>
          <a:prstGeom prst="halfFrame">
            <a:avLst>
              <a:gd name="adj1" fmla="val 1282"/>
              <a:gd name="adj2" fmla="val 1282"/>
            </a:avLst>
          </a:prstGeom>
          <a:solidFill>
            <a:srgbClr val="F8AC39"/>
          </a:solidFill>
          <a:ln w="57150">
            <a:solidFill>
              <a:srgbClr val="F8A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-frame 7">
            <a:extLst>
              <a:ext uri="{FF2B5EF4-FFF2-40B4-BE49-F238E27FC236}">
                <a16:creationId xmlns:a16="http://schemas.microsoft.com/office/drawing/2014/main" id="{BC3B4F8A-E677-2048-BFF4-F977E4DE2859}"/>
              </a:ext>
            </a:extLst>
          </p:cNvPr>
          <p:cNvSpPr/>
          <p:nvPr userDrawn="1"/>
        </p:nvSpPr>
        <p:spPr>
          <a:xfrm rot="10800000">
            <a:off x="7664371" y="5610305"/>
            <a:ext cx="4271058" cy="1111170"/>
          </a:xfrm>
          <a:prstGeom prst="halfFrame">
            <a:avLst>
              <a:gd name="adj1" fmla="val 1282"/>
              <a:gd name="adj2" fmla="val 1282"/>
            </a:avLst>
          </a:prstGeom>
          <a:solidFill>
            <a:srgbClr val="F8AC39"/>
          </a:solidFill>
          <a:ln w="57150">
            <a:solidFill>
              <a:srgbClr val="F8A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4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0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85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9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CA31-ADF6-2D41-881A-3E1B6F4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400" kern="12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DA32C-AAE0-F548-9111-550312C4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DDADC-54E0-4E4D-A9A5-F23C2F3F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FBB14-59DC-6141-B64D-7282AB9B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5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33601"/>
            <a:ext cx="11176000" cy="3962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778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  <a:ea typeface="+mj-ea"/>
                <a:cs typeface="Arial" pitchFamily="34" charset="0"/>
              </a:defRPr>
            </a:lvl1pPr>
            <a:lvl2pPr>
              <a:defRPr lang="en-US" sz="158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2pPr>
            <a:lvl3pPr>
              <a:defRPr lang="en-US" sz="1383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3pPr>
            <a:lvl4pPr>
              <a:defRPr lang="en-US" sz="1185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4pPr>
            <a:lvl5pPr>
              <a:defRPr lang="en-US" sz="1185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260041" y="381119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8" name="Rectangle 7"/>
          <p:cNvSpPr/>
          <p:nvPr userDrawn="1"/>
        </p:nvSpPr>
        <p:spPr>
          <a:xfrm>
            <a:off x="1" y="443087"/>
            <a:ext cx="12192000" cy="1399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9" name="Isosceles Triangle 8"/>
          <p:cNvSpPr/>
          <p:nvPr userDrawn="1"/>
        </p:nvSpPr>
        <p:spPr>
          <a:xfrm flipV="1">
            <a:off x="8734090" y="381000"/>
            <a:ext cx="1590756" cy="762000"/>
          </a:xfrm>
          <a:prstGeom prst="triangle">
            <a:avLst/>
          </a:prstGeom>
          <a:solidFill>
            <a:srgbClr val="F5C61B">
              <a:alpha val="86667"/>
            </a:srgbClr>
          </a:soli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0" name="Freeform 9"/>
          <p:cNvSpPr/>
          <p:nvPr userDrawn="1"/>
        </p:nvSpPr>
        <p:spPr>
          <a:xfrm flipH="1">
            <a:off x="8696135" y="381119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1" name="Freeform 10"/>
          <p:cNvSpPr/>
          <p:nvPr userDrawn="1"/>
        </p:nvSpPr>
        <p:spPr>
          <a:xfrm flipV="1">
            <a:off x="10260041" y="1843032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2" name="Freeform 11"/>
          <p:cNvSpPr/>
          <p:nvPr userDrawn="1"/>
        </p:nvSpPr>
        <p:spPr>
          <a:xfrm flipH="1" flipV="1">
            <a:off x="8696135" y="1843032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4" name="Isosceles Triangle 13"/>
          <p:cNvSpPr/>
          <p:nvPr userDrawn="1"/>
        </p:nvSpPr>
        <p:spPr>
          <a:xfrm>
            <a:off x="8734090" y="1143000"/>
            <a:ext cx="1590756" cy="762000"/>
          </a:xfrm>
          <a:prstGeom prst="triangle">
            <a:avLst/>
          </a:prstGeom>
          <a:solidFill>
            <a:srgbClr val="F5C61B">
              <a:alpha val="86667"/>
            </a:srgbClr>
          </a:solidFill>
          <a:ln>
            <a:noFill/>
          </a:ln>
          <a:effectLst>
            <a:outerShdw blurRad="88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9120"/>
            <a:ext cx="7213600" cy="640080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3161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Book Antiqua" panose="02040602050305030304" pitchFamily="18" charset="0"/>
                <a:cs typeface="Arial" pitchFamily="34" charset="0"/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4"/>
          </p:nvPr>
        </p:nvSpPr>
        <p:spPr>
          <a:xfrm>
            <a:off x="304800" y="1205132"/>
            <a:ext cx="4775200" cy="381000"/>
          </a:xfrm>
        </p:spPr>
        <p:txBody>
          <a:bodyPr>
            <a:normAutofit/>
          </a:bodyPr>
          <a:lstStyle>
            <a:lvl1pPr marL="0" indent="0" algn="l">
              <a:buNone/>
              <a:defRPr sz="1778" b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Book Antiqua" panose="02040602050305030304" pitchFamily="18" charset="0"/>
                <a:cs typeface="Arial" pitchFamily="34" charset="0"/>
              </a:defRPr>
            </a:lvl1pPr>
            <a:lvl2pPr marL="45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3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6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7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9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2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2258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33601"/>
            <a:ext cx="11176000" cy="3962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778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  <a:ea typeface="+mj-ea"/>
                <a:cs typeface="Arial" pitchFamily="34" charset="0"/>
              </a:defRPr>
            </a:lvl1pPr>
            <a:lvl2pPr>
              <a:defRPr lang="en-US" sz="158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2pPr>
            <a:lvl3pPr>
              <a:defRPr lang="en-US" sz="1383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3pPr>
            <a:lvl4pPr>
              <a:defRPr lang="en-US" sz="1185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4pPr>
            <a:lvl5pPr>
              <a:defRPr lang="en-US" sz="1185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260041" y="381119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8" name="Rectangle 7"/>
          <p:cNvSpPr/>
          <p:nvPr userDrawn="1"/>
        </p:nvSpPr>
        <p:spPr>
          <a:xfrm>
            <a:off x="1" y="443087"/>
            <a:ext cx="12192000" cy="1399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9" name="Isosceles Triangle 8"/>
          <p:cNvSpPr/>
          <p:nvPr userDrawn="1"/>
        </p:nvSpPr>
        <p:spPr>
          <a:xfrm flipV="1">
            <a:off x="8734090" y="381000"/>
            <a:ext cx="1590756" cy="762000"/>
          </a:xfrm>
          <a:prstGeom prst="triangle">
            <a:avLst/>
          </a:prstGeom>
          <a:solidFill>
            <a:srgbClr val="F5C61B">
              <a:alpha val="86667"/>
            </a:srgbClr>
          </a:soli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0" name="Freeform 9"/>
          <p:cNvSpPr/>
          <p:nvPr userDrawn="1"/>
        </p:nvSpPr>
        <p:spPr>
          <a:xfrm flipH="1">
            <a:off x="8696135" y="381119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1" name="Freeform 10"/>
          <p:cNvSpPr/>
          <p:nvPr userDrawn="1"/>
        </p:nvSpPr>
        <p:spPr>
          <a:xfrm flipV="1">
            <a:off x="10260041" y="1843032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2" name="Freeform 11"/>
          <p:cNvSpPr/>
          <p:nvPr userDrawn="1"/>
        </p:nvSpPr>
        <p:spPr>
          <a:xfrm flipH="1" flipV="1">
            <a:off x="8696135" y="1843032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4" name="Isosceles Triangle 13"/>
          <p:cNvSpPr/>
          <p:nvPr userDrawn="1"/>
        </p:nvSpPr>
        <p:spPr>
          <a:xfrm>
            <a:off x="8734090" y="1143000"/>
            <a:ext cx="1590756" cy="762000"/>
          </a:xfrm>
          <a:prstGeom prst="triangle">
            <a:avLst/>
          </a:prstGeom>
          <a:solidFill>
            <a:srgbClr val="F5C61B">
              <a:alpha val="86667"/>
            </a:srgbClr>
          </a:solidFill>
          <a:ln>
            <a:noFill/>
          </a:ln>
          <a:effectLst>
            <a:outerShdw blurRad="88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9120"/>
            <a:ext cx="7213600" cy="640080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3161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Book Antiqua" panose="02040602050305030304" pitchFamily="18" charset="0"/>
                <a:cs typeface="Arial" pitchFamily="34" charset="0"/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4"/>
          </p:nvPr>
        </p:nvSpPr>
        <p:spPr>
          <a:xfrm>
            <a:off x="304800" y="1205132"/>
            <a:ext cx="4775200" cy="381000"/>
          </a:xfrm>
        </p:spPr>
        <p:txBody>
          <a:bodyPr>
            <a:normAutofit/>
          </a:bodyPr>
          <a:lstStyle>
            <a:lvl1pPr marL="0" indent="0" algn="l">
              <a:buNone/>
              <a:defRPr sz="1778" b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Book Antiqua" panose="02040602050305030304" pitchFamily="18" charset="0"/>
                <a:cs typeface="Arial" pitchFamily="34" charset="0"/>
              </a:defRPr>
            </a:lvl1pPr>
            <a:lvl2pPr marL="45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3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6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7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9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2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423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33601"/>
            <a:ext cx="11176000" cy="3962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778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  <a:ea typeface="+mj-ea"/>
                <a:cs typeface="Arial" pitchFamily="34" charset="0"/>
              </a:defRPr>
            </a:lvl1pPr>
            <a:lvl2pPr>
              <a:defRPr lang="en-US" sz="158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2pPr>
            <a:lvl3pPr>
              <a:defRPr lang="en-US" sz="1383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3pPr>
            <a:lvl4pPr>
              <a:defRPr lang="en-US" sz="1185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4pPr>
            <a:lvl5pPr>
              <a:defRPr lang="en-US" sz="1185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 Antiqua" panose="02040602050305030304" pitchFamily="18" charset="0"/>
              </a:defRPr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260041" y="381119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8" name="Rectangle 7"/>
          <p:cNvSpPr/>
          <p:nvPr userDrawn="1"/>
        </p:nvSpPr>
        <p:spPr>
          <a:xfrm>
            <a:off x="1" y="443087"/>
            <a:ext cx="12192000" cy="1399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9" name="Isosceles Triangle 8"/>
          <p:cNvSpPr/>
          <p:nvPr userDrawn="1"/>
        </p:nvSpPr>
        <p:spPr>
          <a:xfrm flipV="1">
            <a:off x="8734090" y="381000"/>
            <a:ext cx="1590756" cy="762000"/>
          </a:xfrm>
          <a:prstGeom prst="triangle">
            <a:avLst/>
          </a:prstGeom>
          <a:solidFill>
            <a:srgbClr val="F5C61B">
              <a:alpha val="86667"/>
            </a:srgbClr>
          </a:soli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0" name="Freeform 9"/>
          <p:cNvSpPr/>
          <p:nvPr userDrawn="1"/>
        </p:nvSpPr>
        <p:spPr>
          <a:xfrm flipH="1">
            <a:off x="8696135" y="381119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1" name="Freeform 10"/>
          <p:cNvSpPr/>
          <p:nvPr userDrawn="1"/>
        </p:nvSpPr>
        <p:spPr>
          <a:xfrm flipV="1">
            <a:off x="10260041" y="1843032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2" name="Freeform 11"/>
          <p:cNvSpPr/>
          <p:nvPr userDrawn="1"/>
        </p:nvSpPr>
        <p:spPr>
          <a:xfrm flipH="1" flipV="1">
            <a:off x="8696135" y="1843032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907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14" name="Isosceles Triangle 13"/>
          <p:cNvSpPr/>
          <p:nvPr userDrawn="1"/>
        </p:nvSpPr>
        <p:spPr>
          <a:xfrm>
            <a:off x="8734090" y="1143000"/>
            <a:ext cx="1590756" cy="762000"/>
          </a:xfrm>
          <a:prstGeom prst="triangle">
            <a:avLst/>
          </a:prstGeom>
          <a:solidFill>
            <a:srgbClr val="F5C61B">
              <a:alpha val="86667"/>
            </a:srgbClr>
          </a:solidFill>
          <a:ln>
            <a:noFill/>
          </a:ln>
          <a:effectLst>
            <a:outerShdw blurRad="88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78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9120"/>
            <a:ext cx="7213600" cy="640080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3161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Book Antiqua" panose="02040602050305030304" pitchFamily="18" charset="0"/>
                <a:cs typeface="Arial" pitchFamily="34" charset="0"/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4"/>
          </p:nvPr>
        </p:nvSpPr>
        <p:spPr>
          <a:xfrm>
            <a:off x="304800" y="1205132"/>
            <a:ext cx="4775200" cy="381000"/>
          </a:xfrm>
        </p:spPr>
        <p:txBody>
          <a:bodyPr>
            <a:normAutofit/>
          </a:bodyPr>
          <a:lstStyle>
            <a:lvl1pPr marL="0" indent="0" algn="l">
              <a:buNone/>
              <a:defRPr sz="1778" b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Book Antiqua" panose="02040602050305030304" pitchFamily="18" charset="0"/>
                <a:cs typeface="Arial" pitchFamily="34" charset="0"/>
              </a:defRPr>
            </a:lvl1pPr>
            <a:lvl2pPr marL="45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3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6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7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9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2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9590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6" y="463235"/>
            <a:ext cx="2964273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856655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 noChangeAspect="1"/>
          </p:cNvSpPr>
          <p:nvPr userDrawn="1"/>
        </p:nvSpPr>
        <p:spPr>
          <a:xfrm>
            <a:off x="3851957" y="615950"/>
            <a:ext cx="7731797" cy="3575304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  <a:gd name="connsiteX0" fmla="*/ 3182 w 6753225"/>
              <a:gd name="connsiteY0" fmla="*/ 1312615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3182 w 6753225"/>
              <a:gd name="connsiteY4" fmla="*/ 1312615 h 3400425"/>
              <a:gd name="connsiteX0" fmla="*/ 3182 w 6753225"/>
              <a:gd name="connsiteY0" fmla="*/ 67426 h 2155236"/>
              <a:gd name="connsiteX1" fmla="*/ 6619689 w 6753225"/>
              <a:gd name="connsiteY1" fmla="*/ 0 h 2155236"/>
              <a:gd name="connsiteX2" fmla="*/ 6753225 w 6753225"/>
              <a:gd name="connsiteY2" fmla="*/ 2155236 h 2155236"/>
              <a:gd name="connsiteX3" fmla="*/ 0 w 6753225"/>
              <a:gd name="connsiteY3" fmla="*/ 2155236 h 2155236"/>
              <a:gd name="connsiteX4" fmla="*/ 3182 w 6753225"/>
              <a:gd name="connsiteY4" fmla="*/ 67426 h 2155236"/>
              <a:gd name="connsiteX0" fmla="*/ 3182 w 6769917"/>
              <a:gd name="connsiteY0" fmla="*/ 1306570 h 3394380"/>
              <a:gd name="connsiteX1" fmla="*/ 6769917 w 6769917"/>
              <a:gd name="connsiteY1" fmla="*/ 0 h 3394380"/>
              <a:gd name="connsiteX2" fmla="*/ 6753225 w 6769917"/>
              <a:gd name="connsiteY2" fmla="*/ 3394380 h 3394380"/>
              <a:gd name="connsiteX3" fmla="*/ 0 w 6769917"/>
              <a:gd name="connsiteY3" fmla="*/ 3394380 h 3394380"/>
              <a:gd name="connsiteX4" fmla="*/ 3182 w 6769917"/>
              <a:gd name="connsiteY4" fmla="*/ 1306570 h 3394380"/>
              <a:gd name="connsiteX0" fmla="*/ 223 w 6771131"/>
              <a:gd name="connsiteY0" fmla="*/ 1297504 h 3394380"/>
              <a:gd name="connsiteX1" fmla="*/ 6771131 w 6771131"/>
              <a:gd name="connsiteY1" fmla="*/ 0 h 3394380"/>
              <a:gd name="connsiteX2" fmla="*/ 6754439 w 6771131"/>
              <a:gd name="connsiteY2" fmla="*/ 3394380 h 3394380"/>
              <a:gd name="connsiteX3" fmla="*/ 1214 w 6771131"/>
              <a:gd name="connsiteY3" fmla="*/ 3394380 h 3394380"/>
              <a:gd name="connsiteX4" fmla="*/ 223 w 6771131"/>
              <a:gd name="connsiteY4" fmla="*/ 1297504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58493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69621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5185" h="3394380">
                <a:moveTo>
                  <a:pt x="105" y="1297505"/>
                </a:moveTo>
                <a:lnTo>
                  <a:pt x="6775185" y="0"/>
                </a:lnTo>
                <a:cubicBezTo>
                  <a:pt x="6773330" y="1131460"/>
                  <a:pt x="6771476" y="2262920"/>
                  <a:pt x="6769621" y="3394380"/>
                </a:cubicBezTo>
                <a:lnTo>
                  <a:pt x="5268" y="3394380"/>
                </a:lnTo>
                <a:cubicBezTo>
                  <a:pt x="6329" y="2698443"/>
                  <a:pt x="-956" y="1993442"/>
                  <a:pt x="105" y="129750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149215" y="2240280"/>
            <a:ext cx="722000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149215" y="3218688"/>
            <a:ext cx="7220000" cy="645742"/>
          </a:xfrm>
        </p:spPr>
        <p:txBody>
          <a:bodyPr/>
          <a:lstStyle>
            <a:lvl1pPr marL="0" indent="0" algn="l">
              <a:buNone/>
              <a:defRPr sz="1999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847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1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456" y="365125"/>
            <a:ext cx="10381343" cy="112236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2pPr>
            <a:lvl3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3pPr>
            <a:lvl4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4pPr>
            <a:lvl5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52714" y="365125"/>
            <a:ext cx="0" cy="1122363"/>
          </a:xfrm>
          <a:prstGeom prst="line">
            <a:avLst/>
          </a:prstGeom>
          <a:ln w="76200">
            <a:solidFill>
              <a:srgbClr val="F8A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4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942" y="365125"/>
            <a:ext cx="10395857" cy="112236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365125"/>
            <a:ext cx="0" cy="1122363"/>
          </a:xfrm>
          <a:prstGeom prst="line">
            <a:avLst/>
          </a:prstGeom>
          <a:ln w="76200">
            <a:solidFill>
              <a:srgbClr val="F8A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5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428" y="365125"/>
            <a:ext cx="10411959" cy="112236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2pPr>
            <a:lvl3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3pPr>
            <a:lvl4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4pPr>
            <a:lvl5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2pPr>
            <a:lvl3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3pPr>
            <a:lvl4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4pPr>
            <a:lvl5pPr>
              <a:lnSpc>
                <a:spcPct val="125000"/>
              </a:lnSpc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65125"/>
            <a:ext cx="0" cy="1122363"/>
          </a:xfrm>
          <a:prstGeom prst="line">
            <a:avLst/>
          </a:prstGeom>
          <a:ln w="76200">
            <a:solidFill>
              <a:srgbClr val="F8A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1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428" y="365125"/>
            <a:ext cx="10410371" cy="1122363"/>
          </a:xfrm>
        </p:spPr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365125"/>
            <a:ext cx="0" cy="1122363"/>
          </a:xfrm>
          <a:prstGeom prst="line">
            <a:avLst/>
          </a:prstGeom>
          <a:ln w="76200">
            <a:solidFill>
              <a:srgbClr val="F8A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19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lang="en-US" sz="4400" kern="12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0261599" y="0"/>
            <a:ext cx="1121229" cy="6858000"/>
          </a:xfrm>
          <a:prstGeom prst="rect">
            <a:avLst/>
          </a:prstGeom>
          <a:solidFill>
            <a:srgbClr val="F8A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20498"/>
            <a:ext cx="9231085" cy="132556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23686" y="0"/>
            <a:ext cx="1121229" cy="6858000"/>
          </a:xfrm>
          <a:prstGeom prst="rect">
            <a:avLst/>
          </a:prstGeom>
          <a:solidFill>
            <a:srgbClr val="F8AC39"/>
          </a:solidFill>
          <a:ln>
            <a:solidFill>
              <a:srgbClr val="F8A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209800" y="2515394"/>
            <a:ext cx="9144000" cy="280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Click to edit Master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Click to edit Master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Click to edit Master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Click to edit Master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Click to edit Master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Click to edit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46210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764665"/>
            <a:ext cx="2714171" cy="0"/>
          </a:xfrm>
          <a:prstGeom prst="line">
            <a:avLst/>
          </a:prstGeom>
          <a:ln w="76200">
            <a:solidFill>
              <a:srgbClr val="F8A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77829" y="1086077"/>
            <a:ext cx="2714171" cy="0"/>
          </a:xfrm>
          <a:prstGeom prst="line">
            <a:avLst/>
          </a:prstGeom>
          <a:ln w="76200">
            <a:solidFill>
              <a:srgbClr val="F8AC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5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2A43D-72F6-4B8B-904D-9FE97441D6C4}" type="datetimeFigureOut">
              <a:rPr lang="en-US" smtClean="0"/>
              <a:pPr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0A763-E2A8-4083-96DA-BF4F11C502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5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50" r:id="rId3"/>
    <p:sldLayoutId id="2147483652" r:id="rId4"/>
    <p:sldLayoutId id="2147483653" r:id="rId5"/>
    <p:sldLayoutId id="2147483654" r:id="rId6"/>
    <p:sldLayoutId id="2147483661" r:id="rId7"/>
    <p:sldLayoutId id="2147483663" r:id="rId8"/>
    <p:sldLayoutId id="2147483655" r:id="rId9"/>
    <p:sldLayoutId id="2147483667" r:id="rId10"/>
    <p:sldLayoutId id="2147483674" r:id="rId11"/>
    <p:sldLayoutId id="2147483660" r:id="rId12"/>
    <p:sldLayoutId id="2147483675" r:id="rId13"/>
    <p:sldLayoutId id="2147483662" r:id="rId14"/>
    <p:sldLayoutId id="2147483676" r:id="rId15"/>
    <p:sldLayoutId id="2147483656" r:id="rId16"/>
    <p:sldLayoutId id="2147483657" r:id="rId17"/>
    <p:sldLayoutId id="2147483658" r:id="rId18"/>
    <p:sldLayoutId id="2147483659" r:id="rId19"/>
    <p:sldLayoutId id="2147483664" r:id="rId20"/>
    <p:sldLayoutId id="2147483665" r:id="rId21"/>
    <p:sldLayoutId id="2147483666" r:id="rId22"/>
    <p:sldLayoutId id="2147483668" r:id="rId23"/>
    <p:sldLayoutId id="2147483671" r:id="rId24"/>
    <p:sldLayoutId id="2147483672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>
          <a:solidFill>
            <a:schemeClr val="accent1">
              <a:lumMod val="50000"/>
            </a:schemeClr>
          </a:solidFill>
          <a:latin typeface="Berlin Sans FB" panose="020E0602020502020306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3818" y="1503805"/>
            <a:ext cx="10204361" cy="29363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70C0"/>
                </a:solidFill>
                <a:cs typeface="Times New Roman" panose="02020603050405020304" pitchFamily="18" charset="0"/>
              </a:rPr>
              <a:t>Name of the Product/Service /Project title/IDEA</a:t>
            </a:r>
            <a:br>
              <a:rPr lang="en-IN" sz="7200" b="1" dirty="0">
                <a:solidFill>
                  <a:srgbClr val="0070C0"/>
                </a:solidFill>
                <a:cs typeface="Times New Roman" panose="02020603050405020304" pitchFamily="18" charset="0"/>
              </a:rPr>
            </a:br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{ Tagline if any }</a:t>
            </a:r>
            <a:endParaRPr lang="en-IN" sz="30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0765" y="4877141"/>
            <a:ext cx="6810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Team Name</a:t>
            </a:r>
          </a:p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Team Members Details (Name, PRN)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5E0C2-6893-1C4E-B11B-892AAB2DE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5819" y="204117"/>
            <a:ext cx="1562667" cy="646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A4D26-D30B-3248-B9BD-378CBF8C3E71}"/>
              </a:ext>
            </a:extLst>
          </p:cNvPr>
          <p:cNvSpPr txBox="1"/>
          <p:nvPr/>
        </p:nvSpPr>
        <p:spPr>
          <a:xfrm>
            <a:off x="9108838" y="6278628"/>
            <a:ext cx="24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Date:</a:t>
            </a:r>
          </a:p>
        </p:txBody>
      </p:sp>
      <p:pic>
        <p:nvPicPr>
          <p:cNvPr id="8" name="Picture 2" descr="Ganpat University Institute of Computer Technology">
            <a:extLst>
              <a:ext uri="{FF2B5EF4-FFF2-40B4-BE49-F238E27FC236}">
                <a16:creationId xmlns:a16="http://schemas.microsoft.com/office/drawing/2014/main" id="{0981D9C4-A3DD-124A-8119-E3C5B405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9" y="101915"/>
            <a:ext cx="3320700" cy="86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842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8E02-45E6-4F65-BA68-2E82E466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Three years Financial projections</a:t>
            </a:r>
            <a:br>
              <a:rPr lang="en-US" dirty="0"/>
            </a:br>
            <a:r>
              <a:rPr lang="en-IN" sz="3100" dirty="0">
                <a:solidFill>
                  <a:srgbClr val="7E6B73"/>
                </a:solidFill>
              </a:rPr>
              <a:t>(Optional – will carry extra weightage)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3BC29-3DC2-49F5-ACAC-9C213B220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233363">
              <a:spcBef>
                <a:spcPts val="1000"/>
              </a:spcBef>
            </a:pPr>
            <a:r>
              <a:rPr lang="en-I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Analysis &amp;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Revenue Model</a:t>
            </a:r>
          </a:p>
          <a:p>
            <a:pPr marL="0" lvl="1" indent="233363">
              <a:spcBef>
                <a:spcPts val="1000"/>
              </a:spcBef>
            </a:pPr>
            <a:r>
              <a:rPr lang="en-I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Fund required for pilot testing, Launch, Growth etc.</a:t>
            </a:r>
          </a:p>
          <a:p>
            <a:pPr marL="0" indent="233363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CAPEX (Capital Expenditure)</a:t>
            </a:r>
          </a:p>
          <a:p>
            <a:pPr marL="0" indent="233363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OPEX (Operational Expenditure)</a:t>
            </a:r>
          </a:p>
          <a:p>
            <a:pPr marL="0" indent="233363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Revenue Streams</a:t>
            </a:r>
          </a:p>
          <a:p>
            <a:pPr marL="0" indent="233363"/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03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7.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75" indent="-3460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Introduce your founding members &amp; Key People</a:t>
            </a:r>
          </a:p>
          <a:p>
            <a:pPr marL="358775" indent="-3460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credentials, Their roles &amp; responsibilities in the venture (you can mention why they’re involved)</a:t>
            </a:r>
          </a:p>
          <a:p>
            <a:pPr marL="358775" indent="-3460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Exhibit unity in thinking, in strategy </a:t>
            </a:r>
          </a:p>
          <a:p>
            <a:pPr marL="358775" indent="-3460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</a:t>
            </a:r>
            <a:r>
              <a:rPr lang="en-I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Boastable</a:t>
            </a: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Achievements</a:t>
            </a:r>
          </a:p>
          <a:p>
            <a:pPr marL="358775" indent="-3460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Future </a:t>
            </a:r>
            <a:r>
              <a:rPr lang="en-I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Hirings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39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ium 8">
            <a:extLst>
              <a:ext uri="{FF2B5EF4-FFF2-40B4-BE49-F238E27FC236}">
                <a16:creationId xmlns:a16="http://schemas.microsoft.com/office/drawing/2014/main" id="{80795046-ED06-8847-9115-05B68CAD919E}"/>
              </a:ext>
            </a:extLst>
          </p:cNvPr>
          <p:cNvSpPr/>
          <p:nvPr/>
        </p:nvSpPr>
        <p:spPr>
          <a:xfrm>
            <a:off x="-2768600" y="-1473200"/>
            <a:ext cx="10020300" cy="8559800"/>
          </a:xfrm>
          <a:prstGeom prst="trapezoid">
            <a:avLst>
              <a:gd name="adj" fmla="val 39815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11457BD4-1633-0643-A766-98A58889F222}"/>
              </a:ext>
            </a:extLst>
          </p:cNvPr>
          <p:cNvSpPr/>
          <p:nvPr/>
        </p:nvSpPr>
        <p:spPr>
          <a:xfrm>
            <a:off x="-3314700" y="-1701800"/>
            <a:ext cx="10020300" cy="8559800"/>
          </a:xfrm>
          <a:prstGeom prst="trapezoid">
            <a:avLst>
              <a:gd name="adj" fmla="val 39815"/>
            </a:avLst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C7A257-C5D6-7540-92A1-9BE72255A3D8}"/>
              </a:ext>
            </a:extLst>
          </p:cNvPr>
          <p:cNvSpPr/>
          <p:nvPr/>
        </p:nvSpPr>
        <p:spPr>
          <a:xfrm>
            <a:off x="4106282" y="1873250"/>
            <a:ext cx="3111500" cy="3111500"/>
          </a:xfrm>
          <a:prstGeom prst="ellipse">
            <a:avLst/>
          </a:prstGeom>
          <a:solidFill>
            <a:srgbClr val="0066A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entury Gothic" panose="020B0502020202020204" pitchFamily="34" charset="0"/>
              </a:rPr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A00D6-B1EB-C542-B55C-05907A9165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94" y="2582121"/>
            <a:ext cx="493509" cy="493509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0368A-D592-4347-B8D1-FBC0A0E28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548" y="3449586"/>
            <a:ext cx="540000" cy="540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39CC5D-C2C2-1C45-A6D4-FF1A91A5B423}"/>
              </a:ext>
            </a:extLst>
          </p:cNvPr>
          <p:cNvGrpSpPr/>
          <p:nvPr/>
        </p:nvGrpSpPr>
        <p:grpSpPr>
          <a:xfrm>
            <a:off x="7177813" y="5213350"/>
            <a:ext cx="4996924" cy="1234040"/>
            <a:chOff x="6165138" y="5537102"/>
            <a:chExt cx="4996924" cy="1234040"/>
          </a:xfrm>
        </p:grpSpPr>
        <p:sp>
          <p:nvSpPr>
            <p:cNvPr id="14" name="Subtitle 5">
              <a:extLst>
                <a:ext uri="{FF2B5EF4-FFF2-40B4-BE49-F238E27FC236}">
                  <a16:creationId xmlns:a16="http://schemas.microsoft.com/office/drawing/2014/main" id="{98561B9B-2973-E54E-8F9E-11245C219F52}"/>
                </a:ext>
              </a:extLst>
            </p:cNvPr>
            <p:cNvSpPr txBox="1">
              <a:spLocks/>
            </p:cNvSpPr>
            <p:nvPr/>
          </p:nvSpPr>
          <p:spPr>
            <a:xfrm>
              <a:off x="7606007" y="5537102"/>
              <a:ext cx="2149190" cy="6097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>
                      <a:lumMod val="50000"/>
                    </a:schemeClr>
                  </a:solidFill>
                  <a:latin typeface="Berlin Sans FB Demi" panose="020E0802020502020306" pitchFamily="34" charset="0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Follow us on: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1CD4FF-B4DD-CA46-B34C-CB03C14C0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138" y="6182372"/>
              <a:ext cx="570000" cy="58877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394094-C038-6A43-B90F-64D50C71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787" y="6171905"/>
              <a:ext cx="570000" cy="54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F5F39C2-7F68-1643-BAAB-D056A18EE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392" y="6202050"/>
              <a:ext cx="495000" cy="54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748942-6923-5140-AE04-6CA86EF18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997" y="6182372"/>
              <a:ext cx="540000" cy="5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Subtitle 5">
              <a:extLst>
                <a:ext uri="{FF2B5EF4-FFF2-40B4-BE49-F238E27FC236}">
                  <a16:creationId xmlns:a16="http://schemas.microsoft.com/office/drawing/2014/main" id="{79F9E458-4B9D-2040-B07A-82EDB56971AB}"/>
                </a:ext>
              </a:extLst>
            </p:cNvPr>
            <p:cNvSpPr txBox="1">
              <a:spLocks/>
            </p:cNvSpPr>
            <p:nvPr/>
          </p:nvSpPr>
          <p:spPr>
            <a:xfrm>
              <a:off x="8680602" y="6147519"/>
              <a:ext cx="2481460" cy="6097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>
                      <a:lumMod val="50000"/>
                    </a:schemeClr>
                  </a:solidFill>
                  <a:latin typeface="Berlin Sans FB Demi" panose="020E0802020502020306" pitchFamily="34" charset="0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/</a:t>
              </a:r>
              <a:r>
                <a:rPr lang="en-US" dirty="0" err="1">
                  <a:solidFill>
                    <a:srgbClr val="C00000"/>
                  </a:solidFill>
                  <a:latin typeface="Century Gothic" panose="020B0502020202020204" pitchFamily="34" charset="0"/>
                </a:rPr>
                <a:t>innodeskzone</a:t>
              </a:r>
              <a:endParaRPr lang="en-US" dirty="0">
                <a:solidFill>
                  <a:srgbClr val="C0000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0" name="Subtitle 5">
            <a:extLst>
              <a:ext uri="{FF2B5EF4-FFF2-40B4-BE49-F238E27FC236}">
                <a16:creationId xmlns:a16="http://schemas.microsoft.com/office/drawing/2014/main" id="{7B1EEF5A-2C32-1A4B-AD90-512ABE83D8A2}"/>
              </a:ext>
            </a:extLst>
          </p:cNvPr>
          <p:cNvSpPr txBox="1">
            <a:spLocks/>
          </p:cNvSpPr>
          <p:nvPr/>
        </p:nvSpPr>
        <p:spPr>
          <a:xfrm>
            <a:off x="8396803" y="2222349"/>
            <a:ext cx="4548188" cy="16557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innodesk1@gmail.com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91 - 909 909 0464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5A27B0-74A9-5C4D-8537-7EADCA806F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53" y="381296"/>
            <a:ext cx="2429638" cy="10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293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General Guidelines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3600" b="0" dirty="0"/>
              <a:t>Dos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Precise Points only – Support with statistics</a:t>
            </a:r>
          </a:p>
          <a:p>
            <a:r>
              <a:rPr lang="en-IN" dirty="0"/>
              <a:t>Be Visual – Screenshots, Images, Charts, Animations</a:t>
            </a:r>
          </a:p>
          <a:p>
            <a:r>
              <a:rPr lang="en-IN" dirty="0"/>
              <a:t>Max. 8-10 slides</a:t>
            </a:r>
          </a:p>
          <a:p>
            <a:r>
              <a:rPr lang="en-IN" dirty="0"/>
              <a:t>Be Realistic and honest</a:t>
            </a:r>
          </a:p>
          <a:p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Don’ts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Be descriptive and just read slides</a:t>
            </a:r>
          </a:p>
          <a:p>
            <a:r>
              <a:rPr lang="en-IN" dirty="0"/>
              <a:t>Have more slides for single purpose</a:t>
            </a:r>
          </a:p>
        </p:txBody>
      </p:sp>
    </p:spTree>
    <p:extLst>
      <p:ext uri="{BB962C8B-B14F-4D97-AF65-F5344CB8AC3E}">
        <p14:creationId xmlns:p14="http://schemas.microsoft.com/office/powerpoint/2010/main" val="150931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1D79-2442-A740-8C14-A2B0CC77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Remember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4B2FF-DD36-8C49-88F7-7FCA0B81B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Validate</a:t>
            </a:r>
            <a:r>
              <a:rPr lang="en-IN" dirty="0"/>
              <a:t> every possible slide with data. </a:t>
            </a:r>
            <a:r>
              <a:rPr lang="en-IN" b="1" dirty="0"/>
              <a:t>Numbers don’t lie. </a:t>
            </a:r>
          </a:p>
          <a:p>
            <a:r>
              <a:rPr lang="en-IN" dirty="0"/>
              <a:t>It is usually not a great idea because you think so, </a:t>
            </a:r>
            <a:r>
              <a:rPr lang="en-IN" b="1" dirty="0"/>
              <a:t>but because your target market said so. </a:t>
            </a:r>
          </a:p>
          <a:p>
            <a:r>
              <a:rPr lang="en-IN" dirty="0"/>
              <a:t>Don’t be afraid to recognize that it will not work and will change direction or will drop it completely. </a:t>
            </a:r>
            <a:r>
              <a:rPr lang="en-IN" b="1" dirty="0"/>
              <a:t>The right idea might be the next one. Iterations is an important part of journey.</a:t>
            </a:r>
          </a:p>
          <a:p>
            <a:r>
              <a:rPr lang="en-IN" dirty="0"/>
              <a:t>Getting funded does not mean success! </a:t>
            </a:r>
            <a:r>
              <a:rPr lang="en-IN" b="1" dirty="0"/>
              <a:t>Pitch less like a presentation, more like a story!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9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rk Tank Best Pitch Ever - Hoodie Backpack by Quikflip Apparel w_ Rener Gracie (Part 1_5).mp4" descr="Shark Tank Best Pitch Ever - Hoodie Backpack by Quikflip Apparel w_ Rener Gracie (Part 1_5).mp4">
            <a:hlinkClick r:id="" action="ppaction://media"/>
            <a:extLst>
              <a:ext uri="{FF2B5EF4-FFF2-40B4-BE49-F238E27FC236}">
                <a16:creationId xmlns:a16="http://schemas.microsoft.com/office/drawing/2014/main" id="{EB82CB84-90C6-9B44-AAA2-36692AD0EF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900" dirty="0"/>
              <a:t>1. Problem Statement</a:t>
            </a:r>
            <a:br>
              <a:rPr lang="en-IN" sz="4000" dirty="0">
                <a:solidFill>
                  <a:srgbClr val="0070C0"/>
                </a:solidFill>
                <a:latin typeface="Muli bold" panose="020B0604020202020204" charset="0"/>
              </a:rPr>
            </a:br>
            <a:r>
              <a:rPr lang="en-IN" sz="2700" dirty="0">
                <a:solidFill>
                  <a:srgbClr val="7E6B73"/>
                </a:solidFill>
              </a:rPr>
              <a:t>What is the problem that you are trying to solve?</a:t>
            </a:r>
            <a:br>
              <a:rPr lang="en-IN" sz="2700" dirty="0">
                <a:solidFill>
                  <a:srgbClr val="7E6B73"/>
                </a:solidFill>
              </a:rPr>
            </a:br>
            <a:r>
              <a:rPr lang="en-IN" sz="2700" dirty="0">
                <a:solidFill>
                  <a:srgbClr val="7E6B73"/>
                </a:solidFill>
              </a:rPr>
              <a:t>What are the business opportunities your solution would </a:t>
            </a:r>
            <a:r>
              <a:rPr lang="en-IN" sz="2700" dirty="0" err="1">
                <a:solidFill>
                  <a:srgbClr val="7E6B73"/>
                </a:solidFill>
              </a:rPr>
              <a:t>fullfil</a:t>
            </a:r>
            <a:r>
              <a:rPr lang="en-IN" sz="2700" dirty="0">
                <a:solidFill>
                  <a:srgbClr val="7E6B73"/>
                </a:solidFill>
              </a:rPr>
              <a:t>? </a:t>
            </a:r>
            <a:endParaRPr lang="en-IN" sz="2200" dirty="0">
              <a:solidFill>
                <a:srgbClr val="7E6B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Helping questions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 clearly the Pain points and insights from user research – how big/ pressing is the issue? Why is it important to solve the problem now?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Clearly define your problem statement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 Jobs to be done, how are they being done today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Pains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Gains</a:t>
            </a:r>
          </a:p>
          <a:p>
            <a:pPr marL="0" lvl="1" indent="233363">
              <a:spcBef>
                <a:spcPts val="1000"/>
              </a:spcBef>
            </a:pPr>
            <a:r>
              <a:rPr lang="en-I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the data from slides – Research Plan, Study of AS IS, Stakeholder mapping, Observation Canvas, Empathy Map, Interviews etc.</a:t>
            </a:r>
          </a:p>
          <a:p>
            <a:pPr marL="0" lvl="1" indent="233363">
              <a:spcBef>
                <a:spcPts val="1000"/>
              </a:spcBef>
            </a:pPr>
            <a:r>
              <a:rPr lang="en-I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further problem/pain/issue related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90236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4A1E-98FD-E849-A783-24BA16B5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1.1 Competition &amp; Barrier To Entry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A048E-DCE9-6F41-AB47-77C43A83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Helping questions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Study and Research – Statistics (Facts &amp; Data) and Scenarios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the current available solutions compare with your solution?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easy is it to replicate your solution? 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difficult for you to enter into the market? What are the barriers and difficulties that you will face?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 are your competitors, how many, how tough is the competition?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2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BE4C-C59A-C444-8234-B7CCD628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1.2 </a:t>
            </a:r>
            <a:r>
              <a:rPr lang="en-IN" dirty="0"/>
              <a:t>Target Market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91F4C-9A64-B54C-BA9F-920E8DA6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989"/>
            <a:ext cx="10515600" cy="461573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Helping questions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 Segmentation (Clearly mention your target audience). Who are your customers?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big is your market: The size of the market vs the percentage you are targeting.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granular profiling of your customer</a:t>
            </a:r>
            <a:b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(For ex: age, geography, purchase habits, personal traits etc.)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channels will you use to get to this market?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2. Solution (Idea/Innovation)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Helping questions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Clearly mention your ideas (Top ideas from Ideation tools) and how they solve the pain points of user/stakeholder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principle/architecture, technology, components, process going to be used in your idea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Briefly explain your final solution – Prototype/Product/Service/System/Process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Uniqueness, innovation, novelty in your idea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the slides from Ideation, Conceptualization, Prototype &amp; Test phase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924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Time line </a:t>
            </a:r>
            <a:r>
              <a:rPr lang="en-IN" sz="2800" dirty="0">
                <a:solidFill>
                  <a:srgbClr val="7E6B73"/>
                </a:solidFill>
              </a:rPr>
              <a:t>(Optional – will carry extra weightage)</a:t>
            </a:r>
            <a:endParaRPr lang="en-US" dirty="0">
              <a:solidFill>
                <a:srgbClr val="7E6B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Progress till date</a:t>
            </a:r>
          </a:p>
          <a:p>
            <a:pPr marL="0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Planning</a:t>
            </a:r>
          </a:p>
        </p:txBody>
      </p:sp>
      <p:pic>
        <p:nvPicPr>
          <p:cNvPr id="4" name="Picture 2" descr="Image result for timeline slide pitch de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49" y="2601533"/>
            <a:ext cx="7567052" cy="425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3. Value Proposition (USP)</a:t>
            </a:r>
            <a:br>
              <a:rPr lang="en-IN" dirty="0"/>
            </a:br>
            <a:r>
              <a:rPr lang="en-IN" sz="2400" dirty="0">
                <a:solidFill>
                  <a:srgbClr val="7E6B73"/>
                </a:solidFill>
              </a:rPr>
              <a:t>What characteristics make your solution a “never-before” 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>
              <a:buNone/>
            </a:pPr>
            <a:r>
              <a:rPr lang="en-I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Helping questions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 Jobs to be done, how are they being done today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Pains Relievers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Gains Creators</a:t>
            </a:r>
          </a:p>
          <a:p>
            <a:pPr marL="0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your solution the best fit for the customer’s pain? </a:t>
            </a:r>
          </a:p>
          <a:p>
            <a:pPr marL="0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value do your solution add to customer/user?</a:t>
            </a:r>
          </a:p>
          <a:p>
            <a:pPr marL="0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are we different and unique than competitors? – Competitor analysis along with existing solutions if any</a:t>
            </a:r>
          </a:p>
          <a:p>
            <a:pPr marL="0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Strategy of creating Entry barrier for your competitors</a:t>
            </a:r>
          </a:p>
          <a:p>
            <a:pPr marL="0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Share the underlying magic</a:t>
            </a:r>
          </a:p>
          <a:p>
            <a:pPr marL="0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Explain through Value Proposition Canvas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696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4. Business Model Canvas (BMC)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Helping questions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Clearly explain each building blocks of BMC through Business Model Canvas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Operational Processes and structure of the company</a:t>
            </a:r>
          </a:p>
          <a:p>
            <a:pPr marL="0" indent="233363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to 5 year projections </a:t>
            </a:r>
            <a:r>
              <a:rPr lang="en-IN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(Excel sheet)</a:t>
            </a:r>
          </a:p>
          <a:p>
            <a:pPr marL="320675" indent="-3079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analysis (Cost structure, Revenue model) </a:t>
            </a:r>
            <a:r>
              <a:rPr lang="en-IN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(Excel sheet)</a:t>
            </a:r>
          </a:p>
          <a:p>
            <a:pPr marL="777875" lvl="1" indent="-3079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much funding is required and WHY? </a:t>
            </a:r>
          </a:p>
          <a:p>
            <a:pPr marL="777875" lvl="1" indent="-3079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Where and how are you planning to use these funding?</a:t>
            </a:r>
          </a:p>
          <a:p>
            <a:pPr marL="777875" lvl="1" indent="-3079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Fund required for pilot testing, Launch, Growth etc.</a:t>
            </a:r>
          </a:p>
          <a:p>
            <a:pPr marL="777875" lvl="1" indent="-307975">
              <a:lnSpc>
                <a:spcPct val="115000"/>
              </a:lnSpc>
            </a:pPr>
            <a:r>
              <a:rPr lang="en-IN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you make money off your solution? (</a:t>
            </a:r>
            <a:r>
              <a:rPr lang="en-I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Ex: subscription Model, Direct Sales, Ad-based)</a:t>
            </a:r>
          </a:p>
          <a:p>
            <a:pPr marL="0" indent="233363"/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233363"/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233363"/>
            <a:endParaRPr lang="en-IN" dirty="0"/>
          </a:p>
          <a:p>
            <a:pPr marL="0" indent="233363"/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7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5. Fund Requirement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20675" indent="-3079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Prototype Elements, Minor Work, Lab development &amp; Facility required</a:t>
            </a:r>
          </a:p>
          <a:p>
            <a:pPr marL="320675" indent="-3079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Approx. Costing for each element</a:t>
            </a:r>
          </a:p>
          <a:p>
            <a:pPr marL="320675" indent="-3079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Cost break-ups: Heads, Operational, Salaries etc. </a:t>
            </a:r>
          </a:p>
          <a:p>
            <a:pPr marL="320675" indent="-3079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details if any</a:t>
            </a:r>
          </a:p>
          <a:p>
            <a:pPr marL="320675" indent="-307975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Explain how would you utilize these funds and why? 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(Mention realistic numbers for expected funding)</a:t>
            </a:r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675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5418</TotalTime>
  <Words>867</Words>
  <Application>Microsoft Macintosh PowerPoint</Application>
  <PresentationFormat>Widescreen</PresentationFormat>
  <Paragraphs>103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Berlin Sans FB</vt:lpstr>
      <vt:lpstr>Berlin Sans FB Demi</vt:lpstr>
      <vt:lpstr>Book Antiqua</vt:lpstr>
      <vt:lpstr>Calibri</vt:lpstr>
      <vt:lpstr>Century Gothic</vt:lpstr>
      <vt:lpstr>Muli bold</vt:lpstr>
      <vt:lpstr>Segoe UI</vt:lpstr>
      <vt:lpstr>Office Theme</vt:lpstr>
      <vt:lpstr>Name of the Product/Service /Project title/IDEA { Tagline if any }</vt:lpstr>
      <vt:lpstr>1. Problem Statement What is the problem that you are trying to solve? What are the business opportunities your solution would fullfil? </vt:lpstr>
      <vt:lpstr>1.1 Competition &amp; Barrier To Entry </vt:lpstr>
      <vt:lpstr>1.2 Target Market </vt:lpstr>
      <vt:lpstr>2. Solution (Idea/Innovation) </vt:lpstr>
      <vt:lpstr>3. Time line (Optional – will carry extra weightage)</vt:lpstr>
      <vt:lpstr>3. Value Proposition (USP) What characteristics make your solution a “never-before” solution</vt:lpstr>
      <vt:lpstr>4. Business Model Canvas (BMC)</vt:lpstr>
      <vt:lpstr>5. Fund Requirement </vt:lpstr>
      <vt:lpstr>6. Three years Financial projections (Optional – will carry extra weightage)</vt:lpstr>
      <vt:lpstr>7. Team</vt:lpstr>
      <vt:lpstr>PowerPoint Presentation</vt:lpstr>
      <vt:lpstr>General Guidelines</vt:lpstr>
      <vt:lpstr>Remember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gtu</dc:creator>
  <cp:lastModifiedBy>Microsoft Office User</cp:lastModifiedBy>
  <cp:revision>334</cp:revision>
  <dcterms:created xsi:type="dcterms:W3CDTF">2019-06-05T08:46:29Z</dcterms:created>
  <dcterms:modified xsi:type="dcterms:W3CDTF">2021-11-18T13:50:57Z</dcterms:modified>
</cp:coreProperties>
</file>